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5" r:id="rId1"/>
    <p:sldMasterId id="2147483714" r:id="rId2"/>
    <p:sldMasterId id="2147483798" r:id="rId3"/>
    <p:sldMasterId id="2147483734" r:id="rId4"/>
    <p:sldMasterId id="2147483741" r:id="rId5"/>
    <p:sldMasterId id="2147483748" r:id="rId6"/>
    <p:sldMasterId id="2147483758" r:id="rId7"/>
  </p:sldMasterIdLst>
  <p:notesMasterIdLst>
    <p:notesMasterId r:id="rId35"/>
  </p:notesMasterIdLst>
  <p:sldIdLst>
    <p:sldId id="362" r:id="rId8"/>
    <p:sldId id="353" r:id="rId9"/>
    <p:sldId id="413" r:id="rId10"/>
    <p:sldId id="421" r:id="rId11"/>
    <p:sldId id="423" r:id="rId12"/>
    <p:sldId id="424" r:id="rId13"/>
    <p:sldId id="425" r:id="rId14"/>
    <p:sldId id="428" r:id="rId15"/>
    <p:sldId id="426" r:id="rId16"/>
    <p:sldId id="416" r:id="rId17"/>
    <p:sldId id="417" r:id="rId18"/>
    <p:sldId id="429" r:id="rId19"/>
    <p:sldId id="430" r:id="rId20"/>
    <p:sldId id="431" r:id="rId21"/>
    <p:sldId id="432" r:id="rId22"/>
    <p:sldId id="433" r:id="rId23"/>
    <p:sldId id="434" r:id="rId24"/>
    <p:sldId id="435" r:id="rId25"/>
    <p:sldId id="436" r:id="rId26"/>
    <p:sldId id="402" r:id="rId27"/>
    <p:sldId id="438" r:id="rId28"/>
    <p:sldId id="440" r:id="rId29"/>
    <p:sldId id="441" r:id="rId30"/>
    <p:sldId id="442" r:id="rId31"/>
    <p:sldId id="443" r:id="rId32"/>
    <p:sldId id="437" r:id="rId33"/>
    <p:sldId id="40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8E"/>
    <a:srgbClr val="421E57"/>
    <a:srgbClr val="E98620"/>
    <a:srgbClr val="48BAE7"/>
    <a:srgbClr val="FFFFFF"/>
    <a:srgbClr val="000000"/>
    <a:srgbClr val="46B4B2"/>
    <a:srgbClr val="009C90"/>
    <a:srgbClr val="FFC000"/>
    <a:srgbClr val="BDC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98" autoAdjust="0"/>
    <p:restoredTop sz="88024" autoAdjust="0"/>
  </p:normalViewPr>
  <p:slideViewPr>
    <p:cSldViewPr snapToGrid="0">
      <p:cViewPr>
        <p:scale>
          <a:sx n="66" d="100"/>
          <a:sy n="66" d="100"/>
        </p:scale>
        <p:origin x="420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90FE3-7537-4D15-A9F5-FDF1805FD5F8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C67A6-C0E7-47DF-97C2-CA9B11275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12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5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  <a:p>
            <a:endParaRPr lang="en-US" dirty="0"/>
          </a:p>
          <a:p>
            <a:r>
              <a:rPr lang="en-US" dirty="0"/>
              <a:t>Microsoft email:</a:t>
            </a:r>
            <a:r>
              <a:rPr lang="en-US" baseline="0" dirty="0"/>
              <a:t> shchowd@microsoft.com</a:t>
            </a:r>
          </a:p>
          <a:p>
            <a:r>
              <a:rPr lang="en-US" baseline="0" dirty="0"/>
              <a:t>Personal Twitter: @shahedC</a:t>
            </a:r>
            <a:endParaRPr lang="en-US" dirty="0"/>
          </a:p>
          <a:p>
            <a:endParaRPr lang="en-US" dirty="0"/>
          </a:p>
          <a:p>
            <a:r>
              <a:rPr lang="en-US" dirty="0"/>
              <a:t>Dev Blog: WakeUpAndCode.com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38425" y="5517221"/>
            <a:ext cx="5013325" cy="10268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Title/role</a:t>
            </a:r>
          </a:p>
        </p:txBody>
      </p:sp>
    </p:spTree>
    <p:extLst>
      <p:ext uri="{BB962C8B-B14F-4D97-AF65-F5344CB8AC3E}">
        <p14:creationId xmlns:p14="http://schemas.microsoft.com/office/powerpoint/2010/main" val="303830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98770515"/>
              </p:ext>
            </p:extLst>
          </p:nvPr>
        </p:nvGraphicFramePr>
        <p:xfrm>
          <a:off x="584200" y="1476596"/>
          <a:ext cx="11056420" cy="432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3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6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77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91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2158585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2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03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43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88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17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38425" y="5517221"/>
            <a:ext cx="5013325" cy="1026863"/>
          </a:xfrm>
        </p:spPr>
        <p:txBody>
          <a:bodyPr/>
          <a:lstStyle>
            <a:lvl1pPr>
              <a:defRPr>
                <a:solidFill>
                  <a:srgbClr val="3C454F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Title/role</a:t>
            </a:r>
          </a:p>
        </p:txBody>
      </p:sp>
    </p:spTree>
    <p:extLst>
      <p:ext uri="{BB962C8B-B14F-4D97-AF65-F5344CB8AC3E}">
        <p14:creationId xmlns:p14="http://schemas.microsoft.com/office/powerpoint/2010/main" val="62634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38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22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44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2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30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54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7433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89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13230661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7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38425" y="5517221"/>
            <a:ext cx="5013325" cy="1026863"/>
          </a:xfrm>
        </p:spPr>
        <p:txBody>
          <a:bodyPr/>
          <a:lstStyle>
            <a:lvl1pPr>
              <a:defRPr>
                <a:solidFill>
                  <a:srgbClr val="289FD7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Title/role</a:t>
            </a:r>
          </a:p>
        </p:txBody>
      </p:sp>
    </p:spTree>
    <p:extLst>
      <p:ext uri="{BB962C8B-B14F-4D97-AF65-F5344CB8AC3E}">
        <p14:creationId xmlns:p14="http://schemas.microsoft.com/office/powerpoint/2010/main" val="991024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22313139"/>
              </p:ext>
            </p:extLst>
          </p:nvPr>
        </p:nvGraphicFramePr>
        <p:xfrm>
          <a:off x="584200" y="1476596"/>
          <a:ext cx="11056420" cy="43203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35"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r>
                        <a:rPr lang="en-US" sz="1600" dirty="0"/>
                        <a:t>Content</a:t>
                      </a:r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93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98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538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42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69609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769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28588459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41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584200" y="1476596"/>
          <a:ext cx="11056420" cy="432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3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2597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6170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38425" y="5517221"/>
            <a:ext cx="5013325" cy="1026863"/>
          </a:xfrm>
        </p:spPr>
        <p:txBody>
          <a:bodyPr/>
          <a:lstStyle>
            <a:lvl1pPr>
              <a:defRPr>
                <a:solidFill>
                  <a:srgbClr val="BDCD2C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Title/role</a:t>
            </a:r>
          </a:p>
        </p:txBody>
      </p:sp>
    </p:spTree>
    <p:extLst>
      <p:ext uri="{BB962C8B-B14F-4D97-AF65-F5344CB8AC3E}">
        <p14:creationId xmlns:p14="http://schemas.microsoft.com/office/powerpoint/2010/main" val="1276185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6527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924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440407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527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737077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584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584200" y="1476596"/>
          <a:ext cx="11056420" cy="432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3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911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246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1832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95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>
                <a:solidFill>
                  <a:srgbClr val="289FD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38425" y="5517221"/>
            <a:ext cx="5013325" cy="1026863"/>
          </a:xfrm>
        </p:spPr>
        <p:txBody>
          <a:bodyPr/>
          <a:lstStyle>
            <a:lvl1pPr>
              <a:defRPr>
                <a:solidFill>
                  <a:srgbClr val="289FD7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Title/role</a:t>
            </a:r>
          </a:p>
        </p:txBody>
      </p:sp>
    </p:spTree>
    <p:extLst>
      <p:ext uri="{BB962C8B-B14F-4D97-AF65-F5344CB8AC3E}">
        <p14:creationId xmlns:p14="http://schemas.microsoft.com/office/powerpoint/2010/main" val="10691620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695316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362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2295712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400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471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731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2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4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0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4246363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9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6150" y="3765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Topic/Title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9829" y="5363109"/>
            <a:ext cx="5911921" cy="81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8632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kern="1200">
          <a:solidFill>
            <a:srgbClr val="1D4380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289FD7"/>
                </a:solidFill>
                <a:latin typeface="+mj-lt"/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6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73" r:id="rId3"/>
    <p:sldLayoutId id="2147483720" r:id="rId4"/>
    <p:sldLayoutId id="2147483779" r:id="rId5"/>
    <p:sldLayoutId id="2147483721" r:id="rId6"/>
    <p:sldLayoutId id="2147483726" r:id="rId7"/>
    <p:sldLayoutId id="2147483722" r:id="rId8"/>
    <p:sldLayoutId id="2147483810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1BE4E-1F91-49DA-A204-28A383D68637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6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60798" y="6256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289FD7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617081"/>
                </a:solidFill>
              </a:rPr>
              <a:t>Microsoft Azure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617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rgbClr val="617081"/>
                </a:solidFill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75" r:id="rId3"/>
    <p:sldLayoutId id="2147483737" r:id="rId4"/>
    <p:sldLayoutId id="2147483781" r:id="rId5"/>
    <p:sldLayoutId id="2147483738" r:id="rId6"/>
    <p:sldLayoutId id="2147483739" r:id="rId7"/>
    <p:sldLayoutId id="214748374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289FD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60798" y="6256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289FD7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171B0"/>
                </a:solidFill>
              </a:rPr>
              <a:t>Microsoft Azure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rgbClr val="0171B0"/>
                </a:solidFill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6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76" r:id="rId3"/>
    <p:sldLayoutId id="2147483744" r:id="rId4"/>
    <p:sldLayoutId id="2147483782" r:id="rId5"/>
    <p:sldLayoutId id="2147483745" r:id="rId6"/>
    <p:sldLayoutId id="2147483746" r:id="rId7"/>
    <p:sldLayoutId id="214748374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289FD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60798" y="6256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289FD7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289FD7"/>
                </a:solidFill>
              </a:rPr>
              <a:t>Microsoft Azure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617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rgbClr val="289FD7"/>
                </a:solidFill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2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77" r:id="rId3"/>
    <p:sldLayoutId id="2147483751" r:id="rId4"/>
    <p:sldLayoutId id="2147483783" r:id="rId5"/>
    <p:sldLayoutId id="2147483752" r:id="rId6"/>
    <p:sldLayoutId id="2147483753" r:id="rId7"/>
    <p:sldLayoutId id="214748375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289FD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61708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rgbClr val="61708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61708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1708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1708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60798" y="6256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289FD7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617081"/>
                </a:solidFill>
              </a:rPr>
              <a:t>Microsoft Azure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rgbClr val="617081"/>
                </a:solidFill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4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78" r:id="rId3"/>
    <p:sldLayoutId id="2147483761" r:id="rId4"/>
    <p:sldLayoutId id="2147483762" r:id="rId5"/>
    <p:sldLayoutId id="2147483763" r:id="rId6"/>
    <p:sldLayoutId id="214748376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289FD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linkedin.com/in/shahedc" TargetMode="External"/><Relationship Id="rId7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akeupandcode.com/" TargetMode="External"/><Relationship Id="rId5" Type="http://schemas.openxmlformats.org/officeDocument/2006/relationships/hyperlink" Target="http://twitter.com/shahedC" TargetMode="External"/><Relationship Id="rId10" Type="http://schemas.openxmlformats.org/officeDocument/2006/relationships/image" Target="../media/image7.jpeg"/><Relationship Id="rId4" Type="http://schemas.openxmlformats.org/officeDocument/2006/relationships/hyperlink" Target="http://www.meetup.com/DC-MS-Devs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honegap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cross-platform/getting_started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cross-platform/getting_started/introduction_to_mobile_development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ios/getting_started/hello,_iO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getting_started/hello,android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xamarin-forms/getting-started/introduction-to-xamarin-form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shchowd@microsoft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hyperlink" Target="http://twitter.com/shahed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roduc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roduc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eloper.apple.com/xcod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studio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studi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cross-platform/getting_started/requirement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Your Host &amp; Speaker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924" y="293945"/>
            <a:ext cx="2843621" cy="31192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3854" y="1429487"/>
            <a:ext cx="68354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32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Shahed Chowdhuri</a:t>
            </a:r>
          </a:p>
          <a:p>
            <a:pPr defTabSz="914180"/>
            <a:r>
              <a:rPr lang="en-US" sz="32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Sr. Technical Evangelist @ Microsoft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854" y="2518589"/>
            <a:ext cx="5848909" cy="1938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2399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Technology Areas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Enterprise Web/Software Development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Game Development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Mobile Application Development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Cloud Solutions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854" y="4646511"/>
            <a:ext cx="6996467" cy="1938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2399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Online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LinkedIn: 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  <a:hlinkClick r:id="rId3"/>
              </a:rPr>
              <a:t>http://linkedin.com/in/shahedc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Meetup: 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  <a:hlinkClick r:id="rId4"/>
              </a:rPr>
              <a:t>http://www.meetup.com/DC-MS-Devs/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Twitter: 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  <a:hlinkClick r:id="rId5"/>
              </a:rPr>
              <a:t>http://twitter.com/shahedC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Blog: 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  <a:hlinkClick r:id="rId6"/>
              </a:rPr>
              <a:t>http://WakeUpAndCode.com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6" t="31057" r="15082" b="41463"/>
          <a:stretch/>
        </p:blipFill>
        <p:spPr>
          <a:xfrm>
            <a:off x="8153620" y="4276193"/>
            <a:ext cx="3669925" cy="10406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717" y="5151307"/>
            <a:ext cx="1916262" cy="14180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20" y="5197150"/>
            <a:ext cx="1335283" cy="13352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2" t="40519" r="28020" b="40953"/>
          <a:stretch/>
        </p:blipFill>
        <p:spPr>
          <a:xfrm>
            <a:off x="8979924" y="3413189"/>
            <a:ext cx="2843621" cy="6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6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1427" y="2134762"/>
            <a:ext cx="4489146" cy="2588476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52851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b="1" dirty="0"/>
              <a:t>Option A</a:t>
            </a:r>
            <a:r>
              <a:rPr lang="en-US" dirty="0"/>
              <a:t>: iOS Only with Apple Tools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4" y="1335758"/>
            <a:ext cx="10686746" cy="53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9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3" y="1335758"/>
            <a:ext cx="10686747" cy="53322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Option B</a:t>
            </a:r>
            <a:r>
              <a:rPr lang="en-US" dirty="0"/>
              <a:t>: Android Only with Google Tools </a:t>
            </a:r>
          </a:p>
        </p:txBody>
      </p:sp>
    </p:spTree>
    <p:extLst>
      <p:ext uri="{BB962C8B-B14F-4D97-AF65-F5344CB8AC3E}">
        <p14:creationId xmlns:p14="http://schemas.microsoft.com/office/powerpoint/2010/main" val="46953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>
            <a:normAutofit/>
          </a:bodyPr>
          <a:lstStyle/>
          <a:p>
            <a:r>
              <a:rPr lang="en-US" b="1" dirty="0"/>
              <a:t>Option C</a:t>
            </a:r>
            <a:r>
              <a:rPr lang="en-US" dirty="0"/>
              <a:t>: iOS + Android with both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4" y="1238987"/>
            <a:ext cx="7000583" cy="349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792" y="2985487"/>
            <a:ext cx="7000584" cy="3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0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>
            <a:normAutofit/>
          </a:bodyPr>
          <a:lstStyle/>
          <a:p>
            <a:r>
              <a:rPr lang="en-US" b="1" dirty="0"/>
              <a:t>Option D</a:t>
            </a:r>
            <a:r>
              <a:rPr lang="en-US" dirty="0"/>
              <a:t>: </a:t>
            </a:r>
            <a:r>
              <a:rPr lang="en-US" dirty="0" err="1"/>
              <a:t>PhoneGap</a:t>
            </a:r>
            <a:r>
              <a:rPr lang="en-US" dirty="0"/>
              <a:t> / Cordova</a:t>
            </a:r>
          </a:p>
        </p:txBody>
      </p:sp>
      <p:pic>
        <p:nvPicPr>
          <p:cNvPr id="6" name="Picture 5" descr="html5_css_javascri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4" y="2925913"/>
            <a:ext cx="3656428" cy="146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9360162" y="2274816"/>
            <a:ext cx="1722240" cy="2514600"/>
            <a:chOff x="7035800" y="2984500"/>
            <a:chExt cx="2222500" cy="2514600"/>
          </a:xfrm>
        </p:grpSpPr>
        <p:sp>
          <p:nvSpPr>
            <p:cNvPr id="7" name="Rounded Rectangle 6"/>
            <p:cNvSpPr/>
            <p:nvPr/>
          </p:nvSpPr>
          <p:spPr>
            <a:xfrm>
              <a:off x="7035800" y="2984500"/>
              <a:ext cx="1739900" cy="1879600"/>
            </a:xfrm>
            <a:prstGeom prst="roundRect">
              <a:avLst/>
            </a:prstGeom>
            <a:ln w="136525"/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277100" y="3302000"/>
              <a:ext cx="1739900" cy="1879600"/>
            </a:xfrm>
            <a:prstGeom prst="roundRect">
              <a:avLst/>
            </a:prstGeom>
            <a:ln w="136525"/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18400" y="3619500"/>
              <a:ext cx="1739900" cy="1879600"/>
            </a:xfrm>
            <a:prstGeom prst="roundRect">
              <a:avLst/>
            </a:prstGeom>
            <a:ln w="136525"/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82" y="2250356"/>
            <a:ext cx="2829644" cy="2829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04" y="5634745"/>
            <a:ext cx="1067632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Start with HTML5/CSS3/JavaScript 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 Use </a:t>
            </a:r>
            <a:r>
              <a:rPr lang="en-US" sz="2399" dirty="0" err="1">
                <a:solidFill>
                  <a:schemeClr val="tx1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PhoneGap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 Deploy to platforms</a:t>
            </a:r>
            <a:endParaRPr lang="en-US" sz="2399" dirty="0">
              <a:solidFill>
                <a:srgbClr val="50505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427038" y="3289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8125758" y="3289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57759" y="6207164"/>
            <a:ext cx="3076483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  <a:hlinkClick r:id="rId4"/>
              </a:rPr>
              <a:t>http://phonegap.com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endParaRPr lang="en-US" sz="2399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6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>
            <a:normAutofit/>
          </a:bodyPr>
          <a:lstStyle/>
          <a:p>
            <a:r>
              <a:rPr lang="en-US" b="1" dirty="0"/>
              <a:t>Option E</a:t>
            </a:r>
            <a:r>
              <a:rPr lang="en-US" dirty="0"/>
              <a:t>: </a:t>
            </a:r>
            <a:r>
              <a:rPr lang="en-US" dirty="0" err="1"/>
              <a:t>Xamarin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7517"/>
          <a:stretch/>
        </p:blipFill>
        <p:spPr>
          <a:xfrm>
            <a:off x="571499" y="2197100"/>
            <a:ext cx="10144880" cy="3340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b="82677"/>
          <a:stretch/>
        </p:blipFill>
        <p:spPr>
          <a:xfrm>
            <a:off x="571499" y="1271072"/>
            <a:ext cx="10144880" cy="926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3854" y="5537200"/>
            <a:ext cx="10252525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180" fontAlgn="base">
              <a:spcBef>
                <a:spcPct val="0"/>
              </a:spcBef>
              <a:spcAft>
                <a:spcPct val="0"/>
              </a:spcAft>
              <a:defRPr sz="2399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>
              <a:defRPr sz="2400"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>
              <a:defRPr sz="2400"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>
              <a:defRPr sz="2400"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>
              <a:defRPr sz="2400"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i="1" dirty="0"/>
              <a:t>“Use the same language, APIs and data structures to </a:t>
            </a:r>
            <a:r>
              <a:rPr lang="en-US" b="1" i="1" dirty="0">
                <a:solidFill>
                  <a:srgbClr val="FFFF00"/>
                </a:solidFill>
              </a:rPr>
              <a:t>share an average of 75% of app code</a:t>
            </a:r>
            <a:r>
              <a:rPr lang="en-US" i="1" dirty="0"/>
              <a:t> across all mobile development platforms. Build user interfaces </a:t>
            </a:r>
            <a:r>
              <a:rPr lang="en-US" b="1" i="1" dirty="0">
                <a:solidFill>
                  <a:srgbClr val="FFFF00"/>
                </a:solidFill>
              </a:rPr>
              <a:t>with </a:t>
            </a:r>
            <a:r>
              <a:rPr lang="en-US" b="1" i="1" dirty="0" err="1">
                <a:solidFill>
                  <a:srgbClr val="FFFF00"/>
                </a:solidFill>
              </a:rPr>
              <a:t>Xamarin.Forms</a:t>
            </a:r>
            <a:r>
              <a:rPr lang="en-US" b="1" i="1" dirty="0">
                <a:solidFill>
                  <a:srgbClr val="FFFF00"/>
                </a:solidFill>
              </a:rPr>
              <a:t> and share nearly 100%.</a:t>
            </a:r>
            <a:r>
              <a:rPr lang="en-US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80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>
            <a:normAutofit/>
          </a:bodyPr>
          <a:lstStyle/>
          <a:p>
            <a:r>
              <a:rPr lang="en-US" b="1" dirty="0"/>
              <a:t>C# Language Features: </a:t>
            </a:r>
            <a:r>
              <a:rPr lang="en-US" dirty="0" err="1"/>
              <a:t>var</a:t>
            </a:r>
            <a:r>
              <a:rPr lang="en-US" dirty="0"/>
              <a:t> keyword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348" r="72912" b="36427"/>
          <a:stretch/>
        </p:blipFill>
        <p:spPr>
          <a:xfrm>
            <a:off x="383006" y="2523253"/>
            <a:ext cx="4935399" cy="3111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106" t="31657" r="29810" b="11151"/>
          <a:stretch/>
        </p:blipFill>
        <p:spPr>
          <a:xfrm>
            <a:off x="5318405" y="1863920"/>
            <a:ext cx="6688432" cy="44300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365589" y="4165600"/>
            <a:ext cx="1593511" cy="127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58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4215" r="72816" b="2949"/>
          <a:stretch/>
        </p:blipFill>
        <p:spPr>
          <a:xfrm>
            <a:off x="169007" y="2684834"/>
            <a:ext cx="4889376" cy="2946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670" t="32840" r="29005" b="10489"/>
          <a:stretch/>
        </p:blipFill>
        <p:spPr>
          <a:xfrm>
            <a:off x="5058383" y="1809343"/>
            <a:ext cx="6945550" cy="45330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>
            <a:normAutofit/>
          </a:bodyPr>
          <a:lstStyle/>
          <a:p>
            <a:r>
              <a:rPr lang="en-US" b="1" dirty="0"/>
              <a:t>C# Language Features: </a:t>
            </a:r>
            <a:r>
              <a:rPr lang="en-US" dirty="0" err="1"/>
              <a:t>async</a:t>
            </a:r>
            <a:r>
              <a:rPr lang="en-US" dirty="0"/>
              <a:t> + await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49554" y="4075887"/>
            <a:ext cx="1098246" cy="127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23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224" t="32954" r="29120" b="11049"/>
          <a:stretch/>
        </p:blipFill>
        <p:spPr>
          <a:xfrm>
            <a:off x="4978400" y="1828799"/>
            <a:ext cx="6985000" cy="44704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>
            <a:normAutofit/>
          </a:bodyPr>
          <a:lstStyle/>
          <a:p>
            <a:r>
              <a:rPr lang="en-US" b="1" dirty="0"/>
              <a:t>C# Language Features: </a:t>
            </a:r>
            <a:r>
              <a:rPr lang="en-US" dirty="0"/>
              <a:t>Generics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1111" t="33299" r="695" b="39144"/>
          <a:stretch/>
        </p:blipFill>
        <p:spPr>
          <a:xfrm>
            <a:off x="463854" y="2963161"/>
            <a:ext cx="4514546" cy="220167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495889" y="4686300"/>
            <a:ext cx="2190411" cy="127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5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2222" t="65031" r="555" b="10195"/>
          <a:stretch/>
        </p:blipFill>
        <p:spPr>
          <a:xfrm>
            <a:off x="25400" y="2895598"/>
            <a:ext cx="4978400" cy="226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330" t="32766" r="29258" b="11664"/>
          <a:stretch/>
        </p:blipFill>
        <p:spPr>
          <a:xfrm>
            <a:off x="5003800" y="1803399"/>
            <a:ext cx="6959600" cy="4445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499546" cy="1325563"/>
          </a:xfrm>
        </p:spPr>
        <p:txBody>
          <a:bodyPr>
            <a:normAutofit/>
          </a:bodyPr>
          <a:lstStyle/>
          <a:p>
            <a:r>
              <a:rPr lang="en-US" b="1" dirty="0"/>
              <a:t>C# Language Features: </a:t>
            </a:r>
            <a:r>
              <a:rPr lang="en-US" dirty="0"/>
              <a:t>Lambda syntax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47989" y="4597400"/>
            <a:ext cx="3066711" cy="127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23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757" y="723520"/>
            <a:ext cx="12192001" cy="1765042"/>
          </a:xfrm>
        </p:spPr>
        <p:txBody>
          <a:bodyPr>
            <a:noAutofit/>
          </a:bodyPr>
          <a:lstStyle/>
          <a:p>
            <a:r>
              <a:rPr lang="en-US" sz="8000" dirty="0"/>
              <a:t>Intro to </a:t>
            </a:r>
            <a:r>
              <a:rPr lang="en-US" sz="8000" dirty="0" err="1"/>
              <a:t>Xamarin</a:t>
            </a:r>
            <a:r>
              <a:rPr lang="en-US" sz="8000" dirty="0"/>
              <a:t>*</a:t>
            </a:r>
            <a:endParaRPr lang="en-US" sz="8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5799" y="3666936"/>
            <a:ext cx="5584371" cy="2048064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Shahed Chowdhuri</a:t>
            </a:r>
          </a:p>
          <a:p>
            <a:pPr algn="l"/>
            <a:r>
              <a:rPr lang="en-US" sz="2800" dirty="0"/>
              <a:t>Sr. Technical Evangelist @ Microsoft</a:t>
            </a:r>
          </a:p>
          <a:p>
            <a:pPr algn="l"/>
            <a:r>
              <a:rPr lang="en-US" sz="2800" dirty="0"/>
              <a:t>@</a:t>
            </a:r>
            <a:r>
              <a:rPr lang="en-US" sz="2800" dirty="0" err="1"/>
              <a:t>shahedC</a:t>
            </a:r>
            <a:endParaRPr lang="en-US" sz="2800" dirty="0"/>
          </a:p>
          <a:p>
            <a:pPr algn="l"/>
            <a:r>
              <a:rPr lang="en-US" sz="2800" dirty="0"/>
              <a:t>WakeUpAndCode.com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7757" y="2182397"/>
            <a:ext cx="12219757" cy="895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dirty="0"/>
              <a:t>Cross-Platform Mobile App 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3140" y="5715000"/>
            <a:ext cx="385118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* Now owned by Microsoft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90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283" y="2711868"/>
            <a:ext cx="8964150" cy="1523906"/>
          </a:xfrm>
        </p:spPr>
        <p:txBody>
          <a:bodyPr/>
          <a:lstStyle/>
          <a:p>
            <a:pPr algn="ctr"/>
            <a:r>
              <a:rPr lang="en-US" sz="8627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6815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4" y="1272258"/>
            <a:ext cx="10457098" cy="525917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4887" y="582039"/>
            <a:ext cx="7335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https://developer.xamarin.com/guides/cross-platform/getting_started/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7802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3" y="1087592"/>
            <a:ext cx="10457101" cy="525917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Intro to Mobile Development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63852" y="6346763"/>
            <a:ext cx="11216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https://developer.xamarin.com/guides/cross-platform/getting_started/introduction_to_mobile_development/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287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2" y="1087591"/>
            <a:ext cx="10457099" cy="525917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Hello, iOS</a:t>
            </a:r>
          </a:p>
        </p:txBody>
      </p:sp>
      <p:sp>
        <p:nvSpPr>
          <p:cNvPr id="5" name="Rectangle 4"/>
          <p:cNvSpPr/>
          <p:nvPr/>
        </p:nvSpPr>
        <p:spPr>
          <a:xfrm>
            <a:off x="463852" y="6346763"/>
            <a:ext cx="723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https://developer.xamarin.com/guides/ios/getting_started/hello,_iOS/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1434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2" y="1087590"/>
            <a:ext cx="10457102" cy="52591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Hello, Android</a:t>
            </a:r>
          </a:p>
        </p:txBody>
      </p:sp>
      <p:sp>
        <p:nvSpPr>
          <p:cNvPr id="5" name="Rectangle 4"/>
          <p:cNvSpPr/>
          <p:nvPr/>
        </p:nvSpPr>
        <p:spPr>
          <a:xfrm>
            <a:off x="463852" y="6346763"/>
            <a:ext cx="806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https://developer.xamarin.com/guides/android/getting_started/hello,android/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757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1" y="1087589"/>
            <a:ext cx="10457103" cy="52591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3852" y="6346763"/>
            <a:ext cx="1054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https://developer.xamarin.com/guides/xamarin-forms/getting-started/introduction-to-xamarin-forms/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5345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283" y="2711868"/>
            <a:ext cx="8964150" cy="1523906"/>
          </a:xfrm>
        </p:spPr>
        <p:txBody>
          <a:bodyPr/>
          <a:lstStyle/>
          <a:p>
            <a:pPr algn="ctr"/>
            <a:r>
              <a:rPr lang="en-US" sz="8627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739833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5093" y="6207164"/>
            <a:ext cx="7660407" cy="45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Email:</a:t>
            </a:r>
            <a:r>
              <a:rPr lang="en-US" sz="2399" dirty="0">
                <a:solidFill>
                  <a:srgbClr val="505050"/>
                </a:solidFill>
              </a:rPr>
              <a:t> </a:t>
            </a:r>
            <a:r>
              <a:rPr lang="en-US" sz="2399" dirty="0">
                <a:solidFill>
                  <a:srgbClr val="505050"/>
                </a:solidFill>
                <a:hlinkClick r:id="rId3"/>
              </a:rPr>
              <a:t>shchowd@microsoft.com</a:t>
            </a:r>
            <a:r>
              <a:rPr lang="en-US" sz="2399" dirty="0">
                <a:solidFill>
                  <a:srgbClr val="505050"/>
                </a:solidFill>
              </a:rPr>
              <a:t> 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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Twitter: </a:t>
            </a:r>
            <a:r>
              <a:rPr lang="en-US" sz="2399" dirty="0">
                <a:solidFill>
                  <a:srgbClr val="505050"/>
                </a:solidFill>
                <a:hlinkClick r:id="rId4"/>
              </a:rPr>
              <a:t>@shahedC</a:t>
            </a:r>
            <a:r>
              <a:rPr lang="en-US" sz="2399" dirty="0">
                <a:solidFill>
                  <a:srgbClr val="505050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30" y="1157073"/>
            <a:ext cx="8603343" cy="45438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39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3" y="1371122"/>
            <a:ext cx="10517419" cy="524775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Xamarin</a:t>
            </a:r>
            <a:r>
              <a:rPr lang="en-US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7162664" y="582040"/>
            <a:ext cx="381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https://www.xamarin.com/products</a:t>
            </a:r>
            <a:r>
              <a:rPr lang="en-US" dirty="0"/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01872" y="4313361"/>
            <a:ext cx="724395" cy="254406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3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68300" y="2357437"/>
            <a:ext cx="5493054" cy="3038475"/>
            <a:chOff x="368300" y="2357437"/>
            <a:chExt cx="5493054" cy="30384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3883"/>
            <a:stretch/>
          </p:blipFill>
          <p:spPr>
            <a:xfrm>
              <a:off x="368300" y="2357437"/>
              <a:ext cx="5493054" cy="30384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2438400" y="3924300"/>
              <a:ext cx="3048000" cy="254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73100" y="4376271"/>
              <a:ext cx="17653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Native?</a:t>
            </a:r>
          </a:p>
        </p:txBody>
      </p:sp>
      <p:sp>
        <p:nvSpPr>
          <p:cNvPr id="5" name="Rectangle 4"/>
          <p:cNvSpPr/>
          <p:nvPr/>
        </p:nvSpPr>
        <p:spPr>
          <a:xfrm>
            <a:off x="7162664" y="582040"/>
            <a:ext cx="381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https://www.xamarin.com/products</a:t>
            </a: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216107"/>
            <a:ext cx="11049000" cy="9048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877513" y="3242330"/>
            <a:ext cx="5478463" cy="3032125"/>
            <a:chOff x="2877513" y="3242330"/>
            <a:chExt cx="5478463" cy="30321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r="3007" b="3535"/>
            <a:stretch/>
          </p:blipFill>
          <p:spPr>
            <a:xfrm>
              <a:off x="2877513" y="3242330"/>
              <a:ext cx="5478463" cy="3032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6477000" y="4660900"/>
              <a:ext cx="1568314" cy="74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178243" y="5067312"/>
              <a:ext cx="1241357" cy="37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19600" y="5487427"/>
              <a:ext cx="3797300" cy="37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328768" y="3717925"/>
            <a:ext cx="5486400" cy="2924175"/>
            <a:chOff x="6328768" y="3717925"/>
            <a:chExt cx="5486400" cy="29241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8768" y="3717925"/>
              <a:ext cx="5486400" cy="29241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6477000" y="5866370"/>
              <a:ext cx="1382229" cy="485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8648700" y="5439802"/>
              <a:ext cx="1969700" cy="14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795089" y="5067312"/>
              <a:ext cx="262221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6477000" y="5446849"/>
              <a:ext cx="1219200" cy="1271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769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Dev Tools from Apple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8232617" y="582039"/>
            <a:ext cx="378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https://developer.apple.com/xcode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54" y="1373858"/>
            <a:ext cx="9828010" cy="49037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51540" y="1345380"/>
            <a:ext cx="204434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OS: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Mac OS X</a:t>
            </a:r>
          </a:p>
          <a:p>
            <a:pPr defTabSz="914180"/>
            <a:endParaRPr lang="en-US" sz="2000" b="1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IDE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Xcode</a:t>
            </a: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Languages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Objective-C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Swift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Mobile Targets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iOS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793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5" y="1373858"/>
            <a:ext cx="9281692" cy="46311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Dev Tools from Google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8142" y="554225"/>
            <a:ext cx="4042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https://developer.android.com/studio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45546" y="1373858"/>
            <a:ext cx="228460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OS: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Windows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Mac OS X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Linux</a:t>
            </a:r>
          </a:p>
          <a:p>
            <a:pPr defTabSz="914180"/>
            <a:endParaRPr lang="en-US" sz="2000" b="1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IDE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Android Studio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Language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Java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Mobile Targets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Android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20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6" y="1373859"/>
            <a:ext cx="9281692" cy="46311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Dev Tools from </a:t>
            </a:r>
            <a:r>
              <a:rPr lang="en-US" dirty="0" err="1"/>
              <a:t>Xamarin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76224" y="582039"/>
            <a:ext cx="3553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https://www.xamarin.com/studio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45546" y="1373858"/>
            <a:ext cx="235513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OS: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Windows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Mac OS X</a:t>
            </a:r>
          </a:p>
          <a:p>
            <a:pPr defTabSz="914180"/>
            <a:endParaRPr lang="en-US" sz="2000" b="1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IDE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Xamarin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Studio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Language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C#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Mobile Targets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iOS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Android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Windows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7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6" y="1373859"/>
            <a:ext cx="9281692" cy="46311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Dev Tools from Microsoft</a:t>
            </a:r>
          </a:p>
        </p:txBody>
      </p:sp>
      <p:sp>
        <p:nvSpPr>
          <p:cNvPr id="5" name="Rectangle 4"/>
          <p:cNvSpPr/>
          <p:nvPr/>
        </p:nvSpPr>
        <p:spPr>
          <a:xfrm>
            <a:off x="8476224" y="582039"/>
            <a:ext cx="3553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https://www.xamarin.com/studio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45546" y="1373858"/>
            <a:ext cx="209563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OS: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Windows</a:t>
            </a:r>
          </a:p>
          <a:p>
            <a:pPr defTabSz="914180"/>
            <a:endParaRPr lang="en-US" sz="2000" b="1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IDE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Visual Studio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Language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C#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Mobile Targets</a:t>
            </a: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iOS *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Android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Windows </a:t>
            </a:r>
          </a:p>
          <a:p>
            <a:pPr marL="342900" indent="-342900" defTabSz="91418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defTabSz="914180"/>
            <a:endParaRPr lang="en-US" sz="20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9083" y="6196756"/>
            <a:ext cx="9754593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2399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* iOS development on Windows requires accessible Mac OS build host</a:t>
            </a:r>
            <a:endParaRPr lang="en-US" sz="2399" i="1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01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4" y="1284520"/>
            <a:ext cx="11204544" cy="48598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Development Environments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2172" y="6289288"/>
            <a:ext cx="8767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https://developer.xamarin.com/guides/cross-platform/getting_started/requirements/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550109"/>
      </p:ext>
    </p:extLst>
  </p:cSld>
  <p:clrMapOvr>
    <a:masterClrMapping/>
  </p:clrMapOvr>
</p:sld>
</file>

<file path=ppt/theme/theme1.xml><?xml version="1.0" encoding="utf-8"?>
<a:theme xmlns:a="http://schemas.openxmlformats.org/drawingml/2006/main" name="Deck 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89FD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zure Medium">
  <a:themeElements>
    <a:clrScheme name="Custom 3">
      <a:dk1>
        <a:srgbClr val="00B0F0"/>
      </a:dk1>
      <a:lt1>
        <a:srgbClr val="FFFFFF"/>
      </a:lt1>
      <a:dk2>
        <a:srgbClr val="44546A"/>
      </a:dk2>
      <a:lt2>
        <a:srgbClr val="FFFFFF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zure Grap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zure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zure Bas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Azure Noi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384</Words>
  <Application>Microsoft Office PowerPoint</Application>
  <PresentationFormat>Widescreen</PresentationFormat>
  <Paragraphs>125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Deck Title Slide</vt:lpstr>
      <vt:lpstr>Azure Medium</vt:lpstr>
      <vt:lpstr>Custom Design</vt:lpstr>
      <vt:lpstr>Azure Graphite</vt:lpstr>
      <vt:lpstr>Azure Dark</vt:lpstr>
      <vt:lpstr>Azure Basic</vt:lpstr>
      <vt:lpstr>Azure Noir</vt:lpstr>
      <vt:lpstr>Your Host &amp; Speaker</vt:lpstr>
      <vt:lpstr>Intro to Xamarin*</vt:lpstr>
      <vt:lpstr>What is Xamarin?</vt:lpstr>
      <vt:lpstr>Native?</vt:lpstr>
      <vt:lpstr>Dev Tools from Apple</vt:lpstr>
      <vt:lpstr>Dev Tools from Google</vt:lpstr>
      <vt:lpstr>Dev Tools from Xamarin</vt:lpstr>
      <vt:lpstr>Dev Tools from Microsoft</vt:lpstr>
      <vt:lpstr>Xamarin Development Environments </vt:lpstr>
      <vt:lpstr>Why?</vt:lpstr>
      <vt:lpstr>Option A: iOS Only with Apple Tools </vt:lpstr>
      <vt:lpstr>Option B: Android Only with Google Tools </vt:lpstr>
      <vt:lpstr>Option C: iOS + Android with both</vt:lpstr>
      <vt:lpstr>Option D: PhoneGap / Cordova</vt:lpstr>
      <vt:lpstr>Option E: Xamarin!</vt:lpstr>
      <vt:lpstr>C# Language Features: var keyword</vt:lpstr>
      <vt:lpstr>C# Language Features: async + await</vt:lpstr>
      <vt:lpstr>C# Language Features: Generics</vt:lpstr>
      <vt:lpstr>C# Language Features: Lambda syntax</vt:lpstr>
      <vt:lpstr>Demo</vt:lpstr>
      <vt:lpstr>Next Steps</vt:lpstr>
      <vt:lpstr>Intro to Mobile Development</vt:lpstr>
      <vt:lpstr>Hello, iOS</vt:lpstr>
      <vt:lpstr>Hello, Android</vt:lpstr>
      <vt:lpstr>Intro to Xamarin.Forms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</cp:revision>
  <dcterms:created xsi:type="dcterms:W3CDTF">2014-06-19T07:13:47Z</dcterms:created>
  <dcterms:modified xsi:type="dcterms:W3CDTF">2016-06-14T16:53:36Z</dcterms:modified>
</cp:coreProperties>
</file>